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59" r:id="rId6"/>
    <p:sldId id="273" r:id="rId7"/>
    <p:sldId id="274" r:id="rId8"/>
    <p:sldId id="275" r:id="rId9"/>
    <p:sldId id="276" r:id="rId10"/>
    <p:sldId id="280" r:id="rId11"/>
    <p:sldId id="277" r:id="rId12"/>
    <p:sldId id="282" r:id="rId13"/>
    <p:sldId id="263" r:id="rId14"/>
    <p:sldId id="267" r:id="rId15"/>
    <p:sldId id="278" r:id="rId16"/>
    <p:sldId id="279" r:id="rId17"/>
    <p:sldId id="281" r:id="rId18"/>
    <p:sldId id="283" r:id="rId19"/>
  </p:sldIdLst>
  <p:sldSz cx="9906000" cy="6858000" type="A4"/>
  <p:notesSz cx="9601200" cy="7315200"/>
  <p:defaultTextStyle>
    <a:defPPr>
      <a:defRPr lang="en-US"/>
    </a:defPPr>
    <a:lvl1pPr marL="0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4485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8970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3455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17939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2424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26909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1394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35879" algn="l" defTabSz="8089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8" autoAdjust="0"/>
    <p:restoredTop sz="94624" autoAdjust="0"/>
  </p:normalViewPr>
  <p:slideViewPr>
    <p:cSldViewPr>
      <p:cViewPr varScale="1">
        <p:scale>
          <a:sx n="70" d="100"/>
          <a:sy n="70" d="100"/>
        </p:scale>
        <p:origin x="1236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47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FE9FFC9-1122-45D9-A200-6302811C5A1D}" type="datetimeFigureOut">
              <a:rPr lang="en-US" smtClean="0"/>
              <a:pPr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BA1A606-32B6-4134-B5F3-EE593E0367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4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4485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8970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3455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7939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2424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26909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1394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35879" algn="l" defTabSz="80897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19400" y="549275"/>
            <a:ext cx="39624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1A606-32B6-4134-B5F3-EE593E03676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1" y="2130428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4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8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3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2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6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1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3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6764-EDAA-4029-8E6B-175EF0A80AFC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1BA7-FC47-487E-AAB8-56E4CB119AF2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1" y="274641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C1FF-6CA2-4C87-9F8A-83ED10546700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7B14-D746-4581-ABA1-026722B15D09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6"/>
            <a:ext cx="84201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44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8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134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1793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224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2690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313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358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717CE-E2E8-4793-9638-AD882E0B9295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1" y="1600202"/>
            <a:ext cx="4375150" cy="452596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2190-EFF0-4B81-8A2B-9A989AECBAE7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485" indent="0">
              <a:buNone/>
              <a:defRPr sz="1800" b="1"/>
            </a:lvl2pPr>
            <a:lvl3pPr marL="808970" indent="0">
              <a:buNone/>
              <a:defRPr sz="1600" b="1"/>
            </a:lvl3pPr>
            <a:lvl4pPr marL="1213455" indent="0">
              <a:buNone/>
              <a:defRPr sz="1400" b="1"/>
            </a:lvl4pPr>
            <a:lvl5pPr marL="1617939" indent="0">
              <a:buNone/>
              <a:defRPr sz="1400" b="1"/>
            </a:lvl5pPr>
            <a:lvl6pPr marL="2022424" indent="0">
              <a:buNone/>
              <a:defRPr sz="1400" b="1"/>
            </a:lvl6pPr>
            <a:lvl7pPr marL="2426909" indent="0">
              <a:buNone/>
              <a:defRPr sz="1400" b="1"/>
            </a:lvl7pPr>
            <a:lvl8pPr marL="2831394" indent="0">
              <a:buNone/>
              <a:defRPr sz="1400" b="1"/>
            </a:lvl8pPr>
            <a:lvl9pPr marL="323587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174876"/>
            <a:ext cx="4376870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4485" indent="0">
              <a:buNone/>
              <a:defRPr sz="1800" b="1"/>
            </a:lvl2pPr>
            <a:lvl3pPr marL="808970" indent="0">
              <a:buNone/>
              <a:defRPr sz="1600" b="1"/>
            </a:lvl3pPr>
            <a:lvl4pPr marL="1213455" indent="0">
              <a:buNone/>
              <a:defRPr sz="1400" b="1"/>
            </a:lvl4pPr>
            <a:lvl5pPr marL="1617939" indent="0">
              <a:buNone/>
              <a:defRPr sz="1400" b="1"/>
            </a:lvl5pPr>
            <a:lvl6pPr marL="2022424" indent="0">
              <a:buNone/>
              <a:defRPr sz="1400" b="1"/>
            </a:lvl6pPr>
            <a:lvl7pPr marL="2426909" indent="0">
              <a:buNone/>
              <a:defRPr sz="1400" b="1"/>
            </a:lvl7pPr>
            <a:lvl8pPr marL="2831394" indent="0">
              <a:buNone/>
              <a:defRPr sz="1400" b="1"/>
            </a:lvl8pPr>
            <a:lvl9pPr marL="323587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6"/>
            <a:ext cx="4378590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4EF3-5126-48CD-BA94-DCF75868BAD8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F9EC-67E4-4B10-A5F8-D80787615B82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67D5-E437-4611-B564-5200C87FE4EB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3" y="273053"/>
            <a:ext cx="5537730" cy="5853113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006" cy="4691063"/>
          </a:xfrm>
        </p:spPr>
        <p:txBody>
          <a:bodyPr/>
          <a:lstStyle>
            <a:lvl1pPr marL="0" indent="0">
              <a:buNone/>
              <a:defRPr sz="1200"/>
            </a:lvl1pPr>
            <a:lvl2pPr marL="404485" indent="0">
              <a:buNone/>
              <a:defRPr sz="1100"/>
            </a:lvl2pPr>
            <a:lvl3pPr marL="808970" indent="0">
              <a:buNone/>
              <a:defRPr sz="900"/>
            </a:lvl3pPr>
            <a:lvl4pPr marL="1213455" indent="0">
              <a:buNone/>
              <a:defRPr sz="800"/>
            </a:lvl4pPr>
            <a:lvl5pPr marL="1617939" indent="0">
              <a:buNone/>
              <a:defRPr sz="800"/>
            </a:lvl5pPr>
            <a:lvl6pPr marL="2022424" indent="0">
              <a:buNone/>
              <a:defRPr sz="800"/>
            </a:lvl6pPr>
            <a:lvl7pPr marL="2426909" indent="0">
              <a:buNone/>
              <a:defRPr sz="800"/>
            </a:lvl7pPr>
            <a:lvl8pPr marL="2831394" indent="0">
              <a:buNone/>
              <a:defRPr sz="800"/>
            </a:lvl8pPr>
            <a:lvl9pPr marL="323587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036A-228D-4A92-8033-9563A5A1E719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6" y="4800601"/>
            <a:ext cx="59436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6" y="612775"/>
            <a:ext cx="5943600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04485" indent="0">
              <a:buNone/>
              <a:defRPr sz="2500"/>
            </a:lvl2pPr>
            <a:lvl3pPr marL="808970" indent="0">
              <a:buNone/>
              <a:defRPr sz="2100"/>
            </a:lvl3pPr>
            <a:lvl4pPr marL="1213455" indent="0">
              <a:buNone/>
              <a:defRPr sz="1800"/>
            </a:lvl4pPr>
            <a:lvl5pPr marL="1617939" indent="0">
              <a:buNone/>
              <a:defRPr sz="1800"/>
            </a:lvl5pPr>
            <a:lvl6pPr marL="2022424" indent="0">
              <a:buNone/>
              <a:defRPr sz="1800"/>
            </a:lvl6pPr>
            <a:lvl7pPr marL="2426909" indent="0">
              <a:buNone/>
              <a:defRPr sz="1800"/>
            </a:lvl7pPr>
            <a:lvl8pPr marL="2831394" indent="0">
              <a:buNone/>
              <a:defRPr sz="1800"/>
            </a:lvl8pPr>
            <a:lvl9pPr marL="323587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6" y="5367340"/>
            <a:ext cx="5943600" cy="804862"/>
          </a:xfrm>
        </p:spPr>
        <p:txBody>
          <a:bodyPr/>
          <a:lstStyle>
            <a:lvl1pPr marL="0" indent="0">
              <a:buNone/>
              <a:defRPr sz="1200"/>
            </a:lvl1pPr>
            <a:lvl2pPr marL="404485" indent="0">
              <a:buNone/>
              <a:defRPr sz="1100"/>
            </a:lvl2pPr>
            <a:lvl3pPr marL="808970" indent="0">
              <a:buNone/>
              <a:defRPr sz="900"/>
            </a:lvl3pPr>
            <a:lvl4pPr marL="1213455" indent="0">
              <a:buNone/>
              <a:defRPr sz="800"/>
            </a:lvl4pPr>
            <a:lvl5pPr marL="1617939" indent="0">
              <a:buNone/>
              <a:defRPr sz="800"/>
            </a:lvl5pPr>
            <a:lvl6pPr marL="2022424" indent="0">
              <a:buNone/>
              <a:defRPr sz="800"/>
            </a:lvl6pPr>
            <a:lvl7pPr marL="2426909" indent="0">
              <a:buNone/>
              <a:defRPr sz="800"/>
            </a:lvl7pPr>
            <a:lvl8pPr marL="2831394" indent="0">
              <a:buNone/>
              <a:defRPr sz="800"/>
            </a:lvl8pPr>
            <a:lvl9pPr marL="323587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C17D-3C63-4805-9C9A-02581B2E1735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80897" tIns="40448" rIns="80897" bIns="4044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600202"/>
            <a:ext cx="8915400" cy="4525963"/>
          </a:xfrm>
          <a:prstGeom prst="rect">
            <a:avLst/>
          </a:prstGeom>
        </p:spPr>
        <p:txBody>
          <a:bodyPr vert="horz" lIns="80897" tIns="40448" rIns="80897" bIns="4044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80897" tIns="40448" rIns="80897" bIns="4044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85D37-B9F9-4CC3-911E-3B5C0E6D4526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</p:spPr>
        <p:txBody>
          <a:bodyPr vert="horz" lIns="80897" tIns="40448" rIns="80897" bIns="4044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80897" tIns="40448" rIns="80897" bIns="4044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5162D-99F7-4C72-AD84-6E1ACAD29C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808970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364" indent="-303364" algn="l" defTabSz="80897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88" indent="-252803" algn="l" defTabSz="808970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1212" indent="-202242" algn="l" defTabSz="80897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5697" indent="-202242" algn="l" defTabSz="80897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0182" indent="-202242" algn="l" defTabSz="80897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4667" indent="-202242" algn="l" defTabSz="80897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29151" indent="-202242" algn="l" defTabSz="80897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3636" indent="-202242" algn="l" defTabSz="80897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38121" indent="-202242" algn="l" defTabSz="80897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485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8970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3455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7939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2424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6909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1394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5879" algn="l" defTabSz="80897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84201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IMPACT OF DEVELOPMENTAL PROJECTS ON ENVIRONMENT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343400"/>
            <a:ext cx="9906000" cy="3279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pPr algn="ctr"/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906000" cy="1066571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pPr algn="ctr"/>
            <a:r>
              <a:rPr lang="en-US" b="1" dirty="0" err="1" smtClean="0"/>
              <a:t>Mushtaq</a:t>
            </a:r>
            <a:r>
              <a:rPr lang="en-US" b="1" dirty="0" smtClean="0"/>
              <a:t> Ahmed</a:t>
            </a:r>
          </a:p>
          <a:p>
            <a:pPr algn="ctr"/>
            <a:r>
              <a:rPr lang="en-US" b="1" dirty="0" err="1" smtClean="0"/>
              <a:t>Naveen</a:t>
            </a:r>
            <a:r>
              <a:rPr lang="en-US" b="1" dirty="0" smtClean="0"/>
              <a:t> Kumar  </a:t>
            </a:r>
          </a:p>
          <a:p>
            <a:pPr algn="ctr"/>
            <a:r>
              <a:rPr lang="en-US" b="1" dirty="0" smtClean="0"/>
              <a:t>Students, Department of Civil Engineering </a:t>
            </a:r>
          </a:p>
          <a:p>
            <a:pPr algn="ctr"/>
            <a:r>
              <a:rPr lang="en-US" b="1" dirty="0" smtClean="0"/>
              <a:t>Shree </a:t>
            </a:r>
            <a:r>
              <a:rPr lang="en-US" b="1" dirty="0" err="1" smtClean="0"/>
              <a:t>Dharmasthala</a:t>
            </a:r>
            <a:r>
              <a:rPr lang="en-US" b="1" dirty="0" smtClean="0"/>
              <a:t> </a:t>
            </a:r>
            <a:r>
              <a:rPr lang="en-US" b="1" dirty="0" err="1" smtClean="0"/>
              <a:t>Manjunatheshwara</a:t>
            </a:r>
            <a:r>
              <a:rPr lang="en-US" b="1" dirty="0" smtClean="0"/>
              <a:t> Institute of Technology-</a:t>
            </a:r>
            <a:r>
              <a:rPr lang="en-US" b="1" dirty="0" err="1" smtClean="0"/>
              <a:t>Ujire</a:t>
            </a:r>
            <a:r>
              <a:rPr lang="en-US" b="1" dirty="0" smtClean="0"/>
              <a:t>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23EF-A78E-4541-8319-F32660443B73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04800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KVGCE TECH FEST – 2017</a:t>
            </a:r>
          </a:p>
          <a:p>
            <a:pPr algn="ctr"/>
            <a:r>
              <a:rPr lang="en-US" sz="2000" b="1" dirty="0" smtClean="0"/>
              <a:t>TANTRAJNA - 17 </a:t>
            </a:r>
          </a:p>
          <a:p>
            <a:pPr algn="ctr"/>
            <a:r>
              <a:rPr lang="en-US" sz="2000" dirty="0" smtClean="0"/>
              <a:t>National Level Technical Fest for UG Students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311400" cy="365125"/>
          </a:xfrm>
        </p:spPr>
        <p:txBody>
          <a:bodyPr/>
          <a:lstStyle/>
          <a:p>
            <a:fld id="{FD42036A-228D-4A92-8033-9563A5A1E719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9415162D-99F7-4C72-AD84-6E1ACAD29C8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2" descr="C:\Users\Luyester\Pictures\Screenshots\Screenshot (1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893301" cy="6553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763000" y="632460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Courtesy: Google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914400"/>
            <a:ext cx="3259006" cy="520700"/>
          </a:xfrm>
        </p:spPr>
        <p:txBody>
          <a:bodyPr>
            <a:noAutofit/>
          </a:bodyPr>
          <a:lstStyle/>
          <a:p>
            <a:r>
              <a:rPr lang="en-US" sz="2900" dirty="0" err="1" smtClean="0"/>
              <a:t>Gundya</a:t>
            </a:r>
            <a:r>
              <a:rPr lang="en-US" sz="2900" dirty="0" smtClean="0"/>
              <a:t> </a:t>
            </a:r>
            <a:r>
              <a:rPr lang="en-US" sz="2900" dirty="0" err="1" smtClean="0"/>
              <a:t>Hydel</a:t>
            </a:r>
            <a:r>
              <a:rPr lang="en-US" sz="2900" dirty="0" smtClean="0"/>
              <a:t> Power Project</a:t>
            </a:r>
            <a:endParaRPr lang="en-GB" sz="29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05401" y="838200"/>
            <a:ext cx="4305302" cy="52879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Worst Side </a:t>
            </a:r>
          </a:p>
          <a:p>
            <a:r>
              <a:rPr lang="en-US" sz="2000" dirty="0" smtClean="0"/>
              <a:t>Project envisages submergence of 700 hectares land, including 400 hectares Forest Land. </a:t>
            </a:r>
          </a:p>
          <a:p>
            <a:r>
              <a:rPr lang="en-US" sz="2000" dirty="0" smtClean="0"/>
              <a:t>Submergence of patches of riparian forest.</a:t>
            </a:r>
          </a:p>
          <a:p>
            <a:r>
              <a:rPr lang="en-US" sz="2000" dirty="0" smtClean="0">
                <a:ea typeface="Calibri"/>
                <a:cs typeface="Times New Roman"/>
              </a:rPr>
              <a:t>The drying up of down streams -</a:t>
            </a:r>
            <a:r>
              <a:rPr lang="en-US" sz="2000" dirty="0" err="1" smtClean="0">
                <a:ea typeface="Calibri"/>
                <a:cs typeface="Times New Roman"/>
              </a:rPr>
              <a:t>Yettinahole</a:t>
            </a:r>
            <a:r>
              <a:rPr lang="en-US" sz="2000" dirty="0" smtClean="0">
                <a:ea typeface="Calibri"/>
                <a:cs typeface="Times New Roman"/>
              </a:rPr>
              <a:t>, </a:t>
            </a:r>
            <a:r>
              <a:rPr lang="en-US" sz="2000" dirty="0" err="1" smtClean="0">
                <a:ea typeface="Calibri"/>
                <a:cs typeface="Times New Roman"/>
              </a:rPr>
              <a:t>Kerihole</a:t>
            </a:r>
            <a:r>
              <a:rPr lang="en-US" sz="2000" dirty="0" smtClean="0">
                <a:ea typeface="Calibri"/>
                <a:cs typeface="Times New Roman"/>
              </a:rPr>
              <a:t>, </a:t>
            </a:r>
            <a:r>
              <a:rPr lang="en-US" sz="2000" dirty="0" err="1" smtClean="0">
                <a:ea typeface="Calibri"/>
                <a:cs typeface="Times New Roman"/>
              </a:rPr>
              <a:t>Hongadahalla</a:t>
            </a:r>
            <a:r>
              <a:rPr lang="en-US" sz="2000" dirty="0" smtClean="0">
                <a:ea typeface="Calibri"/>
                <a:cs typeface="Times New Roman"/>
              </a:rPr>
              <a:t> and </a:t>
            </a:r>
            <a:r>
              <a:rPr lang="en-US" sz="2000" dirty="0" err="1" smtClean="0">
                <a:ea typeface="Calibri"/>
                <a:cs typeface="Times New Roman"/>
              </a:rPr>
              <a:t>Bettakumari</a:t>
            </a:r>
            <a:r>
              <a:rPr lang="en-US" sz="2000" dirty="0" smtClean="0">
                <a:ea typeface="Calibri"/>
                <a:cs typeface="Times New Roman"/>
              </a:rPr>
              <a:t> before joining </a:t>
            </a:r>
            <a:r>
              <a:rPr lang="en-US" sz="2000" dirty="0" err="1" smtClean="0">
                <a:ea typeface="Calibri"/>
                <a:cs typeface="Times New Roman"/>
              </a:rPr>
              <a:t>Gundia</a:t>
            </a:r>
            <a:r>
              <a:rPr lang="en-US" sz="2000" dirty="0" smtClean="0">
                <a:ea typeface="Calibri"/>
                <a:cs typeface="Times New Roman"/>
              </a:rPr>
              <a:t> river</a:t>
            </a:r>
          </a:p>
          <a:p>
            <a:r>
              <a:rPr lang="en-US" sz="2000" dirty="0" smtClean="0">
                <a:ea typeface="Calibri"/>
                <a:cs typeface="Times New Roman"/>
              </a:rPr>
              <a:t>Protected hills such as the </a:t>
            </a:r>
            <a:r>
              <a:rPr lang="en-US" sz="2000" dirty="0" err="1" smtClean="0">
                <a:ea typeface="Calibri"/>
                <a:cs typeface="Times New Roman"/>
              </a:rPr>
              <a:t>Pushpagiri</a:t>
            </a:r>
            <a:r>
              <a:rPr lang="en-US" sz="2000" dirty="0" smtClean="0">
                <a:ea typeface="Calibri"/>
                <a:cs typeface="Times New Roman"/>
              </a:rPr>
              <a:t> and </a:t>
            </a:r>
            <a:r>
              <a:rPr lang="en-US" sz="2000" dirty="0" err="1" smtClean="0">
                <a:ea typeface="Calibri"/>
                <a:cs typeface="Times New Roman"/>
              </a:rPr>
              <a:t>Brahmagiri</a:t>
            </a:r>
            <a:r>
              <a:rPr lang="en-US" sz="2000" dirty="0" smtClean="0">
                <a:ea typeface="Calibri"/>
                <a:cs typeface="Times New Roman"/>
              </a:rPr>
              <a:t>, which has medicinal plants, would be affected.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4305300" cy="4691063"/>
          </a:xfrm>
        </p:spPr>
        <p:txBody>
          <a:bodyPr>
            <a:noAutofit/>
          </a:bodyPr>
          <a:lstStyle/>
          <a:p>
            <a:pPr marL="303364" lvl="0" indent="-303364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</a:rPr>
              <a:t>Gundya</a:t>
            </a:r>
            <a:r>
              <a:rPr lang="en-US" sz="2000" dirty="0" smtClean="0">
                <a:solidFill>
                  <a:prstClr val="black"/>
                </a:solidFill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</a:rPr>
              <a:t>Hydel</a:t>
            </a:r>
            <a:r>
              <a:rPr lang="en-US" sz="2000" dirty="0" smtClean="0">
                <a:solidFill>
                  <a:prstClr val="black"/>
                </a:solidFill>
              </a:rPr>
              <a:t> Power Project - KPCL  - Hassan and </a:t>
            </a:r>
            <a:r>
              <a:rPr lang="en-US" sz="2000" dirty="0" err="1" smtClean="0">
                <a:solidFill>
                  <a:prstClr val="black"/>
                </a:solidFill>
              </a:rPr>
              <a:t>Dakshina</a:t>
            </a:r>
            <a:r>
              <a:rPr lang="en-US" sz="2000" dirty="0" smtClean="0">
                <a:solidFill>
                  <a:prstClr val="black"/>
                </a:solidFill>
              </a:rPr>
              <a:t> Kannada.</a:t>
            </a:r>
          </a:p>
          <a:p>
            <a:pPr marL="303364" lvl="0" indent="-303364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Total Power – 400MW.</a:t>
            </a:r>
          </a:p>
          <a:p>
            <a:pPr marL="303364" lvl="0" indent="-303364">
              <a:buFont typeface="Arial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</a:rPr>
              <a:t>Yettinahole</a:t>
            </a:r>
            <a:r>
              <a:rPr lang="en-US" sz="2000" dirty="0" smtClean="0">
                <a:solidFill>
                  <a:prstClr val="black"/>
                </a:solidFill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</a:rPr>
              <a:t>Kerihole</a:t>
            </a:r>
            <a:r>
              <a:rPr lang="en-US" sz="2000" dirty="0" smtClean="0">
                <a:solidFill>
                  <a:prstClr val="black"/>
                </a:solidFill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</a:rPr>
              <a:t>Hongadhalla</a:t>
            </a:r>
            <a:r>
              <a:rPr lang="en-US" sz="2000" dirty="0" smtClean="0">
                <a:solidFill>
                  <a:prstClr val="black"/>
                </a:solidFill>
              </a:rPr>
              <a:t> and </a:t>
            </a:r>
            <a:r>
              <a:rPr lang="en-US" sz="2000" dirty="0" err="1" smtClean="0">
                <a:solidFill>
                  <a:prstClr val="black"/>
                </a:solidFill>
              </a:rPr>
              <a:t>Bettakumari</a:t>
            </a:r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 marL="303364" lvl="0" indent="-303364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Water Transfer -Tunnel - Balancing Reservoir - Underground Powerhouse at </a:t>
            </a:r>
            <a:r>
              <a:rPr lang="en-US" sz="2000" dirty="0" err="1" smtClean="0">
                <a:solidFill>
                  <a:prstClr val="black"/>
                </a:solidFill>
              </a:rPr>
              <a:t>Gundya</a:t>
            </a:r>
            <a:r>
              <a:rPr lang="en-US" sz="2000" dirty="0" smtClean="0">
                <a:solidFill>
                  <a:prstClr val="black"/>
                </a:solidFill>
              </a:rPr>
              <a:t>.   </a:t>
            </a:r>
          </a:p>
          <a:p>
            <a:pPr marL="303364" lvl="0" indent="-303364"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Two phases: Phase I - 1x200 MW and </a:t>
            </a:r>
          </a:p>
          <a:p>
            <a:pPr marL="303364" lvl="0" indent="-303364"/>
            <a:r>
              <a:rPr lang="en-US" sz="2000" dirty="0" smtClean="0">
                <a:solidFill>
                  <a:prstClr val="black"/>
                </a:solidFill>
              </a:rPr>
              <a:t>                             Phase II - 1x200 MW.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094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667000" cy="4445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DISSCUSSIONS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524000"/>
            <a:ext cx="3048000" cy="4691063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1700" dirty="0" smtClean="0"/>
              <a:t>In the past -Scheme  - ‘Diversion of flood water from </a:t>
            </a:r>
            <a:r>
              <a:rPr lang="en-US" sz="1700" dirty="0" err="1" smtClean="0"/>
              <a:t>Sakleshpura</a:t>
            </a:r>
            <a:r>
              <a:rPr lang="en-US" sz="1700" dirty="0" smtClean="0"/>
              <a:t> (West) to </a:t>
            </a:r>
            <a:r>
              <a:rPr lang="en-US" sz="1700" dirty="0" err="1" smtClean="0"/>
              <a:t>Kolar</a:t>
            </a:r>
            <a:r>
              <a:rPr lang="en-US" sz="1700" dirty="0" smtClean="0"/>
              <a:t>/ </a:t>
            </a:r>
            <a:r>
              <a:rPr lang="en-US" sz="1700" dirty="0" err="1" smtClean="0"/>
              <a:t>Chikkaballapura</a:t>
            </a:r>
            <a:r>
              <a:rPr lang="en-US" sz="1700" dirty="0" smtClean="0"/>
              <a:t> Districts (East)’ - successfully opposed 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 smtClean="0"/>
              <a:t>Now  again , under the name of </a:t>
            </a:r>
            <a:r>
              <a:rPr lang="en-US" sz="1700" dirty="0" err="1" smtClean="0"/>
              <a:t>Yettinahole</a:t>
            </a:r>
            <a:r>
              <a:rPr lang="en-US" sz="1700" dirty="0" smtClean="0"/>
              <a:t>  water supply  project.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 smtClean="0"/>
              <a:t> A political project - to earn political mileage.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 smtClean="0"/>
              <a:t>Despite of many protests, foundation stone has been laid and the work has been started </a:t>
            </a:r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311400" cy="365125"/>
          </a:xfrm>
        </p:spPr>
        <p:txBody>
          <a:bodyPr/>
          <a:lstStyle/>
          <a:p>
            <a:fld id="{FD42036A-228D-4A92-8033-9563A5A1E719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9415162D-99F7-4C72-AD84-6E1ACAD29C8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1600200" cy="685800"/>
          </a:xfrm>
          <a:prstGeom prst="rect">
            <a:avLst/>
          </a:prstGeom>
        </p:spPr>
        <p:txBody>
          <a:bodyPr vert="horz" lIns="80897" tIns="40448" rIns="80897" bIns="40448" rtlCol="0" anchor="b">
            <a:normAutofit fontScale="92500"/>
          </a:bodyPr>
          <a:lstStyle/>
          <a:p>
            <a:pPr lvl="0">
              <a:spcBef>
                <a:spcPct val="0"/>
              </a:spcBef>
            </a:pPr>
            <a:r>
              <a:rPr lang="en-US" sz="1800" b="1" dirty="0" smtClean="0">
                <a:latin typeface="+mj-lt"/>
                <a:ea typeface="+mj-ea"/>
                <a:cs typeface="+mj-cs"/>
              </a:rPr>
              <a:t>NEW AVATAR, OLD PROBLEMS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76400" y="685800"/>
            <a:ext cx="1600200" cy="685800"/>
          </a:xfrm>
          <a:prstGeom prst="rect">
            <a:avLst/>
          </a:prstGeom>
        </p:spPr>
        <p:txBody>
          <a:bodyPr vert="horz" lIns="80897" tIns="40448" rIns="80897" bIns="40448" rtlCol="0" anchor="b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POLITICAL PORTRAIT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Luyester\Pictures\YETT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505200"/>
            <a:ext cx="3571875" cy="2209800"/>
          </a:xfrm>
          <a:prstGeom prst="rect">
            <a:avLst/>
          </a:prstGeom>
          <a:noFill/>
        </p:spPr>
      </p:pic>
      <p:pic>
        <p:nvPicPr>
          <p:cNvPr id="3075" name="Picture 3" descr="C:\Users\Luyester\Pictures\YET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125" y="838200"/>
            <a:ext cx="3571875" cy="2667000"/>
          </a:xfrm>
          <a:prstGeom prst="rect">
            <a:avLst/>
          </a:prstGeom>
          <a:noFill/>
        </p:spPr>
      </p:pic>
      <p:pic>
        <p:nvPicPr>
          <p:cNvPr id="3076" name="Picture 4" descr="C:\Users\Luyester\Pictures\yETTINA HO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5550" y="3505200"/>
            <a:ext cx="3600450" cy="2209800"/>
          </a:xfrm>
          <a:prstGeom prst="rect">
            <a:avLst/>
          </a:prstGeom>
          <a:noFill/>
        </p:spPr>
      </p:pic>
      <p:pic>
        <p:nvPicPr>
          <p:cNvPr id="3077" name="Picture 5" descr="C:\Users\Luyester\Pictures\YETTINAHO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838200"/>
            <a:ext cx="3562350" cy="2667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096000" y="6172200"/>
            <a:ext cx="381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Courtesy: SANDRP </a:t>
            </a:r>
            <a:r>
              <a:rPr lang="en-US" sz="1100" dirty="0" err="1" smtClean="0"/>
              <a:t>Yettinahole</a:t>
            </a:r>
            <a:r>
              <a:rPr lang="en-US" sz="1100" dirty="0" smtClean="0"/>
              <a:t> Diversion DPR: New </a:t>
            </a:r>
            <a:r>
              <a:rPr lang="en-US" sz="1100" dirty="0" err="1" smtClean="0"/>
              <a:t>Avataar</a:t>
            </a:r>
            <a:r>
              <a:rPr lang="en-US" sz="1100" dirty="0" smtClean="0"/>
              <a:t>, old problems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9154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Whack on Environment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90600"/>
            <a:ext cx="1816100" cy="685800"/>
          </a:xfrm>
          <a:prstGeom prst="rect">
            <a:avLst/>
          </a:prstGeom>
        </p:spPr>
        <p:txBody>
          <a:bodyPr vert="horz" lIns="80897" tIns="40448" rIns="80897" bIns="40448" rtlCol="0" anchor="ctr">
            <a:normAutofit fontScale="70000" lnSpcReduction="20000"/>
          </a:bodyPr>
          <a:lstStyle/>
          <a:p>
            <a:pPr>
              <a:spcBef>
                <a:spcPct val="0"/>
              </a:spcBef>
              <a:defRPr/>
            </a:pPr>
            <a:r>
              <a:rPr lang="en-US" sz="3900" dirty="0" smtClean="0">
                <a:latin typeface="+mj-lt"/>
                <a:ea typeface="+mj-ea"/>
                <a:cs typeface="+mj-cs"/>
              </a:rPr>
              <a:t>Due to TPP</a:t>
            </a:r>
            <a:endParaRPr lang="en-US" sz="39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311400" cy="365125"/>
          </a:xfrm>
        </p:spPr>
        <p:txBody>
          <a:bodyPr/>
          <a:lstStyle/>
          <a:p>
            <a:fld id="{169BF130-A44F-4684-A30F-67B14B426C7B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9415162D-99F7-4C72-AD84-6E1ACAD29C8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C:\Users\Luyester\Pictures\land use n land cov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5562600" cy="1752600"/>
          </a:xfrm>
          <a:prstGeom prst="rect">
            <a:avLst/>
          </a:prstGeom>
          <a:noFill/>
        </p:spPr>
      </p:pic>
      <p:pic>
        <p:nvPicPr>
          <p:cNvPr id="2051" name="Picture 3" descr="C:\Users\Luyester\Pictures\TP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38600"/>
            <a:ext cx="3810000" cy="2400300"/>
          </a:xfrm>
          <a:prstGeom prst="rect">
            <a:avLst/>
          </a:prstGeom>
          <a:noFill/>
        </p:spPr>
      </p:pic>
      <p:pic>
        <p:nvPicPr>
          <p:cNvPr id="2052" name="Picture 4" descr="C:\Users\Luyester\Pictures\water contamin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038600"/>
            <a:ext cx="3733800" cy="238438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63246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 coal stockyard at TPP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057400" y="26670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2003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28194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2011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343400" y="63246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Coal mix effluents released into a natural stream near to coal stockyard</a:t>
            </a:r>
            <a:endParaRPr lang="en-US" sz="1200" dirty="0"/>
          </a:p>
        </p:txBody>
      </p:sp>
      <p:pic>
        <p:nvPicPr>
          <p:cNvPr id="15" name="Picture 10" descr="C:\Users\Luyester\Pictures\Land cove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00400"/>
            <a:ext cx="5295900" cy="790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311400" cy="365125"/>
          </a:xfrm>
        </p:spPr>
        <p:txBody>
          <a:bodyPr/>
          <a:lstStyle/>
          <a:p>
            <a:fld id="{9230BF8F-9387-4118-9C19-07A4C0FA4F3E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9415162D-99F7-4C72-AD84-6E1ACAD29C8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5" name="Picture 3" descr="C:\Users\Luyester\Pictures\saline mist on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8550" y="0"/>
            <a:ext cx="2457450" cy="1857375"/>
          </a:xfrm>
          <a:prstGeom prst="rect">
            <a:avLst/>
          </a:prstGeom>
          <a:noFill/>
        </p:spPr>
      </p:pic>
      <p:pic>
        <p:nvPicPr>
          <p:cNvPr id="3076" name="Picture 4" descr="C:\Users\Luyester\Pictures\saline mist on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0"/>
            <a:ext cx="2457450" cy="1857375"/>
          </a:xfrm>
          <a:prstGeom prst="rect">
            <a:avLst/>
          </a:prstGeom>
          <a:noFill/>
        </p:spPr>
      </p:pic>
      <p:pic>
        <p:nvPicPr>
          <p:cNvPr id="3077" name="Picture 5" descr="C:\Users\Luyester\Pictures\tpp air pollu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447925" cy="1847850"/>
          </a:xfrm>
          <a:prstGeom prst="rect">
            <a:avLst/>
          </a:prstGeom>
          <a:noFill/>
        </p:spPr>
      </p:pic>
      <p:pic>
        <p:nvPicPr>
          <p:cNvPr id="3079" name="Picture 7" descr="C:\Users\Luyester\Pictures\smoke on leaf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38400" y="0"/>
            <a:ext cx="2457450" cy="18478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66800" y="1752600"/>
            <a:ext cx="815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Saline mist discharge from cooling tower of TPP and deposition on leaves and burning</a:t>
            </a:r>
            <a:endParaRPr lang="en-US" sz="1200" dirty="0"/>
          </a:p>
        </p:txBody>
      </p:sp>
      <p:pic>
        <p:nvPicPr>
          <p:cNvPr id="3080" name="Picture 8" descr="C:\Users\Luyester\Pictures\reduced productivity.PNG"/>
          <p:cNvPicPr>
            <a:picLocks noChangeAspect="1" noChangeArrowheads="1"/>
          </p:cNvPicPr>
          <p:nvPr/>
        </p:nvPicPr>
        <p:blipFill>
          <a:blip r:embed="rId6"/>
          <a:srcRect l="14963"/>
          <a:stretch>
            <a:fillRect/>
          </a:stretch>
        </p:blipFill>
        <p:spPr bwMode="auto">
          <a:xfrm>
            <a:off x="0" y="2133600"/>
            <a:ext cx="2219325" cy="1933575"/>
          </a:xfrm>
          <a:prstGeom prst="rect">
            <a:avLst/>
          </a:prstGeom>
          <a:noFill/>
        </p:spPr>
      </p:pic>
      <p:pic>
        <p:nvPicPr>
          <p:cNvPr id="3081" name="Picture 9" descr="C:\Users\Luyester\Pictures\banan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2133601"/>
            <a:ext cx="2657475" cy="1905000"/>
          </a:xfrm>
          <a:prstGeom prst="rect">
            <a:avLst/>
          </a:prstGeom>
          <a:noFill/>
        </p:spPr>
      </p:pic>
      <p:pic>
        <p:nvPicPr>
          <p:cNvPr id="3082" name="Picture 10" descr="C:\Users\Luyester\Pictures\coconut 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15200" y="2133600"/>
            <a:ext cx="2368118" cy="1905000"/>
          </a:xfrm>
          <a:prstGeom prst="rect">
            <a:avLst/>
          </a:prstGeom>
          <a:noFill/>
        </p:spPr>
      </p:pic>
      <p:pic>
        <p:nvPicPr>
          <p:cNvPr id="3083" name="Picture 11" descr="C:\Users\Luyester\Pictures\reduced productivity jasmin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09800" y="2133601"/>
            <a:ext cx="2638425" cy="19050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>
            <a:off x="0" y="20574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Luyester\Pictures\hydrocarbon rich effluents3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4343400"/>
            <a:ext cx="2686050" cy="2019300"/>
          </a:xfrm>
          <a:prstGeom prst="rect">
            <a:avLst/>
          </a:prstGeom>
          <a:noFill/>
        </p:spPr>
      </p:pic>
      <p:pic>
        <p:nvPicPr>
          <p:cNvPr id="1028" name="Picture 4" descr="C:\Users\Luyester\Pictures\hydrocarban rich efflu 4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67000" y="4343400"/>
            <a:ext cx="2714625" cy="2038350"/>
          </a:xfrm>
          <a:prstGeom prst="rect">
            <a:avLst/>
          </a:prstGeom>
          <a:noFill/>
        </p:spPr>
      </p:pic>
      <p:pic>
        <p:nvPicPr>
          <p:cNvPr id="1029" name="Picture 5" descr="C:\Users\Luyester\Pictures\hydrocarban rich efflu 5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210425" y="4343400"/>
            <a:ext cx="2695575" cy="202882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981200" y="3962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Reduced productivity of jasmine, banana, coconut, areca, etc</a:t>
            </a:r>
            <a:endParaRPr lang="en-US" sz="1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2672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324600"/>
            <a:ext cx="96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Hydrocarbon rich oily effluents infiltrating to northwestern side of TPP affecting the nearby wells and agricultural fields</a:t>
            </a:r>
            <a:endParaRPr lang="en-US" sz="1200" dirty="0"/>
          </a:p>
        </p:txBody>
      </p:sp>
      <p:pic>
        <p:nvPicPr>
          <p:cNvPr id="1031" name="Picture 7" descr="C:\Users\Luyester\Pictures\wwll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76800" y="4343400"/>
            <a:ext cx="2714625" cy="2028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Luyester\Pictures\tranmission wi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191000"/>
            <a:ext cx="2524126" cy="1914525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7B14-D746-4581-ABA1-026722B15D09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C:\Users\Luyester\Pictures\efflunts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0"/>
            <a:ext cx="2438400" cy="1845276"/>
          </a:xfrm>
          <a:prstGeom prst="rect">
            <a:avLst/>
          </a:prstGeom>
          <a:noFill/>
        </p:spPr>
      </p:pic>
      <p:pic>
        <p:nvPicPr>
          <p:cNvPr id="2051" name="Picture 3" descr="C:\Users\Luyester\Pictures\effluents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0"/>
            <a:ext cx="2514600" cy="1905000"/>
          </a:xfrm>
          <a:prstGeom prst="rect">
            <a:avLst/>
          </a:prstGeom>
          <a:noFill/>
        </p:spPr>
      </p:pic>
      <p:pic>
        <p:nvPicPr>
          <p:cNvPr id="2052" name="Picture 4" descr="C:\Users\Luyester\Pictures\effluents 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555210" cy="1905000"/>
          </a:xfrm>
          <a:prstGeom prst="rect">
            <a:avLst/>
          </a:prstGeom>
          <a:noFill/>
        </p:spPr>
      </p:pic>
      <p:pic>
        <p:nvPicPr>
          <p:cNvPr id="2053" name="Picture 5" descr="C:\Users\Luyester\Pictures\effluents mixing with perinneal stream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0"/>
            <a:ext cx="2514600" cy="18683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95400" y="182880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Effluents mixing with a perennial stream in southwestern side of TPP (</a:t>
            </a:r>
            <a:r>
              <a:rPr lang="en-US" sz="1200" dirty="0" err="1" smtClean="0"/>
              <a:t>Yellur</a:t>
            </a:r>
            <a:r>
              <a:rPr lang="en-US" sz="1200" dirty="0" smtClean="0"/>
              <a:t> village)</a:t>
            </a:r>
            <a:endParaRPr lang="en-US" sz="1200" dirty="0"/>
          </a:p>
        </p:txBody>
      </p:sp>
      <p:pic>
        <p:nvPicPr>
          <p:cNvPr id="2054" name="Picture 6" descr="C:\Users\Luyester\Pictures\ashpond sit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133600"/>
            <a:ext cx="2532784" cy="1828800"/>
          </a:xfrm>
          <a:prstGeom prst="rect">
            <a:avLst/>
          </a:prstGeom>
          <a:noFill/>
        </p:spPr>
      </p:pic>
      <p:pic>
        <p:nvPicPr>
          <p:cNvPr id="2055" name="Picture 7" descr="C:\Users\Luyester\Pictures\ashpond 1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3000" y="2133600"/>
            <a:ext cx="2428301" cy="1752600"/>
          </a:xfrm>
          <a:prstGeom prst="rect">
            <a:avLst/>
          </a:prstGeom>
          <a:noFill/>
        </p:spPr>
      </p:pic>
      <p:pic>
        <p:nvPicPr>
          <p:cNvPr id="2056" name="Picture 8" descr="C:\Users\Luyester\Pictures\ashpond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91400" y="2133600"/>
            <a:ext cx="2514600" cy="1766723"/>
          </a:xfrm>
          <a:prstGeom prst="rect">
            <a:avLst/>
          </a:prstGeom>
          <a:noFill/>
        </p:spPr>
      </p:pic>
      <p:pic>
        <p:nvPicPr>
          <p:cNvPr id="2057" name="Picture 9" descr="C:\Users\Luyester\Pictures\ashpond 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38400" y="2133600"/>
            <a:ext cx="2514600" cy="182058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90600" y="3886200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Ash pond site (open truck, non-functional ash </a:t>
            </a:r>
            <a:r>
              <a:rPr lang="en-US" sz="1200" dirty="0" err="1" smtClean="0"/>
              <a:t>sluicer</a:t>
            </a:r>
            <a:r>
              <a:rPr lang="en-US" sz="1200" dirty="0" smtClean="0"/>
              <a:t>, ash pond)</a:t>
            </a:r>
            <a:endParaRPr lang="en-US" sz="12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20574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41148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1" descr="C:\Users\Luyester\Pictures\rooftops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953000" y="4191000"/>
            <a:ext cx="2571750" cy="1943100"/>
          </a:xfrm>
          <a:prstGeom prst="rect">
            <a:avLst/>
          </a:prstGeom>
          <a:noFill/>
        </p:spPr>
      </p:pic>
      <p:pic>
        <p:nvPicPr>
          <p:cNvPr id="2061" name="Picture 13" descr="C:\Users\Luyester\Pictures\dishantin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4191000"/>
            <a:ext cx="2571750" cy="1933575"/>
          </a:xfrm>
          <a:prstGeom prst="rect">
            <a:avLst/>
          </a:prstGeom>
          <a:noFill/>
        </p:spPr>
      </p:pic>
      <p:pic>
        <p:nvPicPr>
          <p:cNvPr id="2058" name="Picture 10" descr="C:\Users\Luyester\Pictures\railway track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305674" y="4191000"/>
            <a:ext cx="2600326" cy="197167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7200" y="6096000"/>
            <a:ext cx="906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Corrosion of metallic objects (dish antenna, roof tops, transmission wire, railway track)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uyester\Pictures\erosio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84208" cy="182880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7B14-D746-4581-ABA1-026722B15D09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 descr="C:\Users\Luyester\Pictures\erosion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0"/>
            <a:ext cx="2386739" cy="1828800"/>
          </a:xfrm>
          <a:prstGeom prst="rect">
            <a:avLst/>
          </a:prstGeom>
          <a:noFill/>
        </p:spPr>
      </p:pic>
      <p:pic>
        <p:nvPicPr>
          <p:cNvPr id="3077" name="Picture 5" descr="C:\Users\Luyester\Pictures\erosion 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0"/>
            <a:ext cx="2590800" cy="1828800"/>
          </a:xfrm>
          <a:prstGeom prst="rect">
            <a:avLst/>
          </a:prstGeom>
          <a:noFill/>
        </p:spPr>
      </p:pic>
      <p:pic>
        <p:nvPicPr>
          <p:cNvPr id="3078" name="Picture 6" descr="C:\Users\Luyester\Pictures\coal spillage on rail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2209800"/>
            <a:ext cx="2667000" cy="1905000"/>
          </a:xfrm>
          <a:prstGeom prst="rect">
            <a:avLst/>
          </a:prstGeom>
          <a:noFill/>
        </p:spPr>
      </p:pic>
      <p:pic>
        <p:nvPicPr>
          <p:cNvPr id="3079" name="Picture 7" descr="C:\Users\Luyester\Pictures\open wagon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" y="2209801"/>
            <a:ext cx="2438401" cy="1905000"/>
          </a:xfrm>
          <a:prstGeom prst="rect">
            <a:avLst/>
          </a:prstGeom>
          <a:noFill/>
        </p:spPr>
      </p:pic>
      <p:pic>
        <p:nvPicPr>
          <p:cNvPr id="3081" name="Picture 9" descr="C:\Users\Luyester\Pictures\soil contamination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34250" y="2057400"/>
            <a:ext cx="2571750" cy="2038350"/>
          </a:xfrm>
          <a:prstGeom prst="rect">
            <a:avLst/>
          </a:prstGeom>
          <a:noFill/>
        </p:spPr>
      </p:pic>
      <p:pic>
        <p:nvPicPr>
          <p:cNvPr id="3080" name="Picture 8" descr="C:\Users\Luyester\Pictures\soil contamination 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3000" y="2209800"/>
            <a:ext cx="2571750" cy="1924050"/>
          </a:xfrm>
          <a:prstGeom prst="rect">
            <a:avLst/>
          </a:prstGeom>
          <a:noFill/>
        </p:spPr>
      </p:pic>
      <p:pic>
        <p:nvPicPr>
          <p:cNvPr id="3076" name="Picture 4" descr="C:\Users\Luyester\Pictures\erosion 3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91401" y="0"/>
            <a:ext cx="2514600" cy="18288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34000" y="1752600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Glimpse of poor vegetation cover at TPP complex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7526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Soil erosion from northern side of TPP complex and deposition nearby paddy fields, </a:t>
            </a:r>
            <a:r>
              <a:rPr lang="en-US" sz="1200" dirty="0" err="1" smtClean="0"/>
              <a:t>Yellur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21336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40386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Open wagons transporting coal to the TPP via </a:t>
            </a:r>
            <a:r>
              <a:rPr lang="en-US" sz="1200" dirty="0" err="1" smtClean="0"/>
              <a:t>Konkan</a:t>
            </a:r>
            <a:r>
              <a:rPr lang="en-US" sz="1200" dirty="0" smtClean="0"/>
              <a:t> Railway and coal spillage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0" y="40386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Soil contamination due to disposal of synthetic material used for outer coating of sea water intake GRP pipeline</a:t>
            </a:r>
            <a:endParaRPr lang="en-US" sz="1200" dirty="0"/>
          </a:p>
        </p:txBody>
      </p:sp>
      <p:pic>
        <p:nvPicPr>
          <p:cNvPr id="1027" name="Picture 3" descr="C:\Users\Luyester\Pictures\skin problem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39000" y="4495800"/>
            <a:ext cx="2667000" cy="1665597"/>
          </a:xfrm>
          <a:prstGeom prst="rect">
            <a:avLst/>
          </a:prstGeom>
          <a:noFill/>
        </p:spPr>
      </p:pic>
      <p:pic>
        <p:nvPicPr>
          <p:cNvPr id="1028" name="Picture 4" descr="C:\Users\Luyester\Pictures\skin problen 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19600" y="4495800"/>
            <a:ext cx="2819400" cy="1688721"/>
          </a:xfrm>
          <a:prstGeom prst="rect">
            <a:avLst/>
          </a:prstGeom>
          <a:noFill/>
        </p:spPr>
      </p:pic>
      <p:pic>
        <p:nvPicPr>
          <p:cNvPr id="1029" name="Picture 5" descr="C:\Users\Luyester\Pictures\skin problem 2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981200" y="4495800"/>
            <a:ext cx="2548666" cy="1676400"/>
          </a:xfrm>
          <a:prstGeom prst="rect">
            <a:avLst/>
          </a:prstGeom>
          <a:noFill/>
        </p:spPr>
      </p:pic>
      <p:pic>
        <p:nvPicPr>
          <p:cNvPr id="1026" name="Picture 2" descr="C:\Users\Luyester\Pictures\skin problem 3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1" y="4495800"/>
            <a:ext cx="2075543" cy="1676400"/>
          </a:xfrm>
          <a:prstGeom prst="rect">
            <a:avLst/>
          </a:prstGeom>
          <a:noFill/>
        </p:spPr>
      </p:pic>
      <p:cxnSp>
        <p:nvCxnSpPr>
          <p:cNvPr id="22" name="Straight Connector 21"/>
          <p:cNvCxnSpPr/>
          <p:nvPr/>
        </p:nvCxnSpPr>
        <p:spPr>
          <a:xfrm>
            <a:off x="0" y="4419600"/>
            <a:ext cx="9906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591594" y="2209800"/>
            <a:ext cx="44188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" y="6172200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Health issues, Skin lesions, nail deformations, etc observed in people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C:\Users\Luyester\Desktop\save .png"/>
          <p:cNvPicPr>
            <a:picLocks noChangeAspect="1" noChangeArrowheads="1"/>
          </p:cNvPicPr>
          <p:nvPr/>
        </p:nvPicPr>
        <p:blipFill>
          <a:blip r:embed="rId3"/>
          <a:srcRect b="6897"/>
          <a:stretch>
            <a:fillRect/>
          </a:stretch>
        </p:blipFill>
        <p:spPr bwMode="auto">
          <a:xfrm>
            <a:off x="7848600" y="4876800"/>
            <a:ext cx="2057400" cy="1981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6858000" cy="7159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Inferences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94600" y="6492875"/>
            <a:ext cx="2311400" cy="365125"/>
          </a:xfrm>
        </p:spPr>
        <p:txBody>
          <a:bodyPr/>
          <a:lstStyle/>
          <a:p>
            <a:fld id="{9415162D-99F7-4C72-AD84-6E1ACAD29C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9" name="Picture 3" descr="C:\Users\Luyester\Desktop\New folder (2)\55769d77b568cca7450b3e8ba1ec687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743200"/>
            <a:ext cx="2502211" cy="2133600"/>
          </a:xfrm>
          <a:prstGeom prst="rect">
            <a:avLst/>
          </a:prstGeom>
          <a:noFill/>
        </p:spPr>
      </p:pic>
      <p:pic>
        <p:nvPicPr>
          <p:cNvPr id="4100" name="Picture 4" descr="C:\Users\Luyester\Desktop\New folder (2)\emvideo-youtube-g_aguo7V0Q4.jpg"/>
          <p:cNvPicPr>
            <a:picLocks noChangeAspect="1" noChangeArrowheads="1"/>
          </p:cNvPicPr>
          <p:nvPr/>
        </p:nvPicPr>
        <p:blipFill>
          <a:blip r:embed="rId5"/>
          <a:srcRect l="1111" t="13518" b="24259"/>
          <a:stretch>
            <a:fillRect/>
          </a:stretch>
        </p:blipFill>
        <p:spPr bwMode="auto">
          <a:xfrm>
            <a:off x="5341087" y="914400"/>
            <a:ext cx="4521200" cy="1828800"/>
          </a:xfrm>
          <a:prstGeom prst="rect">
            <a:avLst/>
          </a:prstGeom>
          <a:noFill/>
        </p:spPr>
      </p:pic>
      <p:pic>
        <p:nvPicPr>
          <p:cNvPr id="4101" name="Picture 5" descr="C:\Users\Luyester\Desktop\New folder (2)\environmental-issues-factory-industrial_pollution-industrial_pollutants-environmentalists-environments-atan618_lo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9488" y="2743200"/>
            <a:ext cx="2126512" cy="2133600"/>
          </a:xfrm>
          <a:prstGeom prst="rect">
            <a:avLst/>
          </a:prstGeom>
          <a:noFill/>
        </p:spPr>
      </p:pic>
      <p:pic>
        <p:nvPicPr>
          <p:cNvPr id="4102" name="Picture 6" descr="C:\Users\Luyester\Desktop\New folder (2)\c25d73202df159e9cb12c6faf1aa14d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176270"/>
            <a:ext cx="5181600" cy="3681730"/>
          </a:xfrm>
          <a:prstGeom prst="rect">
            <a:avLst/>
          </a:prstGeom>
          <a:noFill/>
        </p:spPr>
      </p:pic>
      <p:pic>
        <p:nvPicPr>
          <p:cNvPr id="4103" name="Picture 7" descr="C:\Users\Luyester\Desktop\New folder (2)\environmental-issues-earth_day-environmentalist-obese-overweight-fat_america-efin2845_low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57801" y="4876800"/>
            <a:ext cx="2590800" cy="1981200"/>
          </a:xfrm>
          <a:prstGeom prst="rect">
            <a:avLst/>
          </a:prstGeom>
          <a:noFill/>
        </p:spPr>
      </p:pic>
      <p:pic>
        <p:nvPicPr>
          <p:cNvPr id="4105" name="Picture 9" descr="C:\Users\Luyester\Desktop\New folder (2)\aj_nov12-scaled100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18797" y="762000"/>
            <a:ext cx="3239003" cy="2362200"/>
          </a:xfrm>
          <a:prstGeom prst="rect">
            <a:avLst/>
          </a:prstGeom>
          <a:noFill/>
        </p:spPr>
      </p:pic>
      <p:pic>
        <p:nvPicPr>
          <p:cNvPr id="4104" name="Picture 8" descr="C:\Users\Luyester\Desktop\New folder (2)\agenda21toon.jpg"/>
          <p:cNvPicPr>
            <a:picLocks noChangeAspect="1" noChangeArrowheads="1"/>
          </p:cNvPicPr>
          <p:nvPr/>
        </p:nvPicPr>
        <p:blipFill>
          <a:blip r:embed="rId10"/>
          <a:srcRect l="5128" t="2941" r="2564" b="5891"/>
          <a:stretch>
            <a:fillRect/>
          </a:stretch>
        </p:blipFill>
        <p:spPr bwMode="auto">
          <a:xfrm>
            <a:off x="0" y="762000"/>
            <a:ext cx="2743200" cy="2362200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311400" cy="365125"/>
          </a:xfrm>
        </p:spPr>
        <p:txBody>
          <a:bodyPr/>
          <a:lstStyle/>
          <a:p>
            <a:fld id="{D7F67B14-D746-4581-ABA1-026722B15D09}" type="datetime1">
              <a:rPr lang="en-US" smtClean="0"/>
              <a:pPr/>
              <a:t>2/9/2018</a:t>
            </a:fld>
            <a:endParaRPr lang="en-US"/>
          </a:p>
        </p:txBody>
      </p:sp>
      <p:pic>
        <p:nvPicPr>
          <p:cNvPr id="1026" name="Picture 2" descr="C:\Users\Luyester\Desktop\iruvu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52400"/>
            <a:ext cx="3657600" cy="49684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410200" y="381000"/>
            <a:ext cx="4495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1700" b="1" dirty="0" smtClean="0">
                <a:solidFill>
                  <a:schemeClr val="accent2"/>
                </a:solidFill>
              </a:rPr>
              <a:t>....ज़िंदगी </a:t>
            </a:r>
            <a:r>
              <a:rPr lang="hi-IN" sz="1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और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सदी </a:t>
            </a:r>
            <a:r>
              <a:rPr lang="hi-IN" sz="1700" b="1" dirty="0" smtClean="0">
                <a:solidFill>
                  <a:schemeClr val="bg1">
                    <a:lumMod val="50000"/>
                  </a:schemeClr>
                </a:solidFill>
              </a:rPr>
              <a:t>के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chemeClr val="accent4">
                    <a:lumMod val="75000"/>
                  </a:schemeClr>
                </a:solidFill>
              </a:rPr>
              <a:t>इस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chemeClr val="accent6">
                    <a:lumMod val="50000"/>
                  </a:schemeClr>
                </a:solidFill>
              </a:rPr>
              <a:t>बदल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rgbClr val="0070C0"/>
                </a:solidFill>
              </a:rPr>
              <a:t>में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rgbClr val="C00000"/>
                </a:solidFill>
              </a:rPr>
              <a:t>हम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rgbClr val="FF0000"/>
                </a:solidFill>
              </a:rPr>
              <a:t>नहीं</a:t>
            </a:r>
            <a:r>
              <a:rPr lang="hi-IN" sz="1700" b="1" dirty="0" smtClean="0"/>
              <a:t> </a:t>
            </a:r>
            <a:r>
              <a:rPr lang="hi-IN" sz="1700" b="1" dirty="0" smtClean="0">
                <a:solidFill>
                  <a:schemeClr val="tx2">
                    <a:lumMod val="75000"/>
                  </a:schemeClr>
                </a:solidFill>
              </a:rPr>
              <a:t>बदले</a:t>
            </a:r>
            <a:r>
              <a:rPr lang="hi-IN" sz="1700" b="1" dirty="0" smtClean="0"/>
              <a:t> </a:t>
            </a:r>
            <a:endParaRPr lang="en-US" sz="17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9154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5"/>
            <a:ext cx="9372599" cy="5440365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[1] </a:t>
            </a:r>
            <a:r>
              <a:rPr lang="en-US" dirty="0" err="1" smtClean="0"/>
              <a:t>T.V.Ramachandra</a:t>
            </a:r>
            <a:r>
              <a:rPr lang="en-US" dirty="0" smtClean="0"/>
              <a:t>, S. </a:t>
            </a:r>
            <a:r>
              <a:rPr lang="en-US" dirty="0" err="1" smtClean="0"/>
              <a:t>Vinay</a:t>
            </a:r>
            <a:r>
              <a:rPr lang="en-US" dirty="0" smtClean="0"/>
              <a:t>, B.H. </a:t>
            </a:r>
            <a:r>
              <a:rPr lang="en-US" dirty="0" err="1" smtClean="0"/>
              <a:t>Aithal</a:t>
            </a:r>
            <a:r>
              <a:rPr lang="en-US" dirty="0" smtClean="0"/>
              <a:t>, “Environmental Flow Assessment in </a:t>
            </a:r>
            <a:r>
              <a:rPr lang="en-US" dirty="0" err="1" smtClean="0"/>
              <a:t>Yettinaholé</a:t>
            </a:r>
            <a:r>
              <a:rPr lang="en-US" dirty="0" smtClean="0"/>
              <a:t>, Where is 24 TMC to divert?”</a:t>
            </a:r>
            <a:r>
              <a:rPr lang="en-US" dirty="0" err="1" smtClean="0"/>
              <a:t>Sahyadri</a:t>
            </a:r>
            <a:r>
              <a:rPr lang="en-US" dirty="0" smtClean="0"/>
              <a:t> Conservation Series 48, ETR 91, 2015. </a:t>
            </a:r>
          </a:p>
          <a:p>
            <a:pPr>
              <a:buNone/>
            </a:pPr>
            <a:r>
              <a:rPr lang="en-US" dirty="0" smtClean="0"/>
              <a:t>[2] </a:t>
            </a:r>
            <a:r>
              <a:rPr lang="en-US" dirty="0" err="1" smtClean="0"/>
              <a:t>T.V.Ramachandra</a:t>
            </a:r>
            <a:r>
              <a:rPr lang="en-US" dirty="0" smtClean="0"/>
              <a:t>, B.H. </a:t>
            </a:r>
            <a:r>
              <a:rPr lang="en-US" dirty="0" err="1" smtClean="0"/>
              <a:t>Aithal</a:t>
            </a:r>
            <a:r>
              <a:rPr lang="en-US" dirty="0" smtClean="0"/>
              <a:t>, “Land Use Dynamics at </a:t>
            </a:r>
            <a:r>
              <a:rPr lang="en-US" dirty="0" err="1" smtClean="0"/>
              <a:t>Padubidri</a:t>
            </a:r>
            <a:r>
              <a:rPr lang="en-US" dirty="0" smtClean="0"/>
              <a:t>, </a:t>
            </a:r>
            <a:r>
              <a:rPr lang="en-US" dirty="0" err="1" smtClean="0"/>
              <a:t>Udupi</a:t>
            </a:r>
            <a:r>
              <a:rPr lang="en-US" dirty="0" smtClean="0"/>
              <a:t> District with </a:t>
            </a:r>
            <a:r>
              <a:rPr lang="en-US" dirty="0" err="1" smtClean="0"/>
              <a:t>theImplementation</a:t>
            </a:r>
            <a:r>
              <a:rPr lang="en-US" dirty="0" smtClean="0"/>
              <a:t> of Large Scale Thermal Power Project”, International Journal of Earth Sciences, pp.409-417, 2012. </a:t>
            </a:r>
          </a:p>
          <a:p>
            <a:pPr>
              <a:buNone/>
            </a:pPr>
            <a:r>
              <a:rPr lang="en-US" dirty="0" smtClean="0"/>
              <a:t>[3] T.V. </a:t>
            </a:r>
            <a:r>
              <a:rPr lang="en-US" dirty="0" err="1" smtClean="0"/>
              <a:t>Ramachandra</a:t>
            </a:r>
            <a:r>
              <a:rPr lang="en-US" dirty="0" smtClean="0"/>
              <a:t>, S.P. </a:t>
            </a:r>
            <a:r>
              <a:rPr lang="en-US" dirty="0" err="1" smtClean="0"/>
              <a:t>Bhat</a:t>
            </a:r>
            <a:r>
              <a:rPr lang="en-US" dirty="0" smtClean="0"/>
              <a:t>, D.M. </a:t>
            </a:r>
            <a:r>
              <a:rPr lang="en-US" dirty="0" err="1" smtClean="0"/>
              <a:t>Mahapatra</a:t>
            </a:r>
            <a:r>
              <a:rPr lang="en-US" dirty="0" smtClean="0"/>
              <a:t>, B.H. </a:t>
            </a:r>
            <a:r>
              <a:rPr lang="en-US" dirty="0" err="1" smtClean="0"/>
              <a:t>Aithal</a:t>
            </a:r>
            <a:r>
              <a:rPr lang="en-US" dirty="0" smtClean="0"/>
              <a:t>, Y. B. Ramakrishna, G. </a:t>
            </a:r>
            <a:r>
              <a:rPr lang="en-US" dirty="0" err="1" smtClean="0"/>
              <a:t>Krishnadas,“Environmental</a:t>
            </a:r>
            <a:r>
              <a:rPr lang="en-US" dirty="0" smtClean="0"/>
              <a:t> Profile and People’s Livelihood Aspects in the Vicinity of Coal Based Thermal Power Plant at </a:t>
            </a:r>
            <a:r>
              <a:rPr lang="en-US" dirty="0" err="1" smtClean="0"/>
              <a:t>Yellur</a:t>
            </a:r>
            <a:r>
              <a:rPr lang="en-US" dirty="0" smtClean="0"/>
              <a:t> </a:t>
            </a:r>
            <a:r>
              <a:rPr lang="en-US" dirty="0" err="1" smtClean="0"/>
              <a:t>Panchayat</a:t>
            </a:r>
            <a:r>
              <a:rPr lang="en-US" dirty="0" smtClean="0"/>
              <a:t>, </a:t>
            </a:r>
            <a:r>
              <a:rPr lang="en-US" dirty="0" err="1" smtClean="0"/>
              <a:t>Udupi</a:t>
            </a:r>
            <a:r>
              <a:rPr lang="en-US" dirty="0" smtClean="0"/>
              <a:t> District”. CES Technical Report 126, 2012. </a:t>
            </a:r>
          </a:p>
          <a:p>
            <a:pPr>
              <a:buNone/>
            </a:pPr>
            <a:r>
              <a:rPr lang="en-US" dirty="0" smtClean="0"/>
              <a:t>[4]  S. </a:t>
            </a:r>
            <a:r>
              <a:rPr lang="en-US" dirty="0" err="1" smtClean="0"/>
              <a:t>Banerjee</a:t>
            </a:r>
            <a:r>
              <a:rPr lang="en-US" dirty="0" smtClean="0"/>
              <a:t>, S. </a:t>
            </a:r>
            <a:r>
              <a:rPr lang="en-US" dirty="0" err="1" smtClean="0"/>
              <a:t>Madan</a:t>
            </a:r>
            <a:r>
              <a:rPr lang="en-US" dirty="0" smtClean="0"/>
              <a:t>, “Green Norms for Green </a:t>
            </a:r>
            <a:r>
              <a:rPr lang="en-US" dirty="0" err="1" smtClean="0"/>
              <a:t>Energy”,Centre</a:t>
            </a:r>
            <a:r>
              <a:rPr lang="en-US" dirty="0" smtClean="0"/>
              <a:t> for Science and Environment,  2013. </a:t>
            </a:r>
          </a:p>
          <a:p>
            <a:pPr>
              <a:buNone/>
            </a:pPr>
            <a:r>
              <a:rPr lang="en-US" dirty="0" smtClean="0"/>
              <a:t>[5] G. </a:t>
            </a:r>
            <a:r>
              <a:rPr lang="en-US" dirty="0" err="1" smtClean="0"/>
              <a:t>Kiran</a:t>
            </a:r>
            <a:r>
              <a:rPr lang="en-US" dirty="0" smtClean="0"/>
              <a:t> Kumar.,  R. </a:t>
            </a:r>
            <a:r>
              <a:rPr lang="en-US" dirty="0" err="1" smtClean="0"/>
              <a:t>Sandeep</a:t>
            </a:r>
            <a:r>
              <a:rPr lang="en-US" dirty="0" smtClean="0"/>
              <a:t>, </a:t>
            </a:r>
            <a:r>
              <a:rPr lang="en-US" dirty="0" err="1" smtClean="0"/>
              <a:t>Chandemo</a:t>
            </a:r>
            <a:r>
              <a:rPr lang="en-US" dirty="0" smtClean="0"/>
              <a:t> </a:t>
            </a:r>
            <a:r>
              <a:rPr lang="en-US" dirty="0" err="1" smtClean="0"/>
              <a:t>Tungoe</a:t>
            </a:r>
            <a:r>
              <a:rPr lang="en-US" dirty="0" smtClean="0"/>
              <a:t>, T. Suresh, “A Study on Feasibility of Diversion of River </a:t>
            </a:r>
            <a:r>
              <a:rPr lang="en-US" dirty="0" err="1" smtClean="0"/>
              <a:t>Netravati</a:t>
            </a:r>
            <a:r>
              <a:rPr lang="en-US" dirty="0" smtClean="0"/>
              <a:t> at </a:t>
            </a:r>
            <a:r>
              <a:rPr lang="en-US" dirty="0" err="1" smtClean="0"/>
              <a:t>Gundya</a:t>
            </a:r>
            <a:r>
              <a:rPr lang="en-US" dirty="0" smtClean="0"/>
              <a:t>”, An unpublished project </a:t>
            </a:r>
            <a:r>
              <a:rPr lang="en-US" dirty="0" err="1" smtClean="0"/>
              <a:t>thsesis</a:t>
            </a:r>
            <a:r>
              <a:rPr lang="en-US" dirty="0" smtClean="0"/>
              <a:t>  submitted to  The National Institute of Engineering, Mysore, Guided by Prof. </a:t>
            </a:r>
            <a:r>
              <a:rPr lang="en-US" dirty="0" err="1" smtClean="0"/>
              <a:t>Mysuru</a:t>
            </a:r>
            <a:r>
              <a:rPr lang="en-US" dirty="0" smtClean="0"/>
              <a:t> R. </a:t>
            </a:r>
            <a:r>
              <a:rPr lang="en-US" dirty="0" err="1" smtClean="0"/>
              <a:t>Yadupathi</a:t>
            </a:r>
            <a:r>
              <a:rPr lang="en-US" dirty="0" smtClean="0"/>
              <a:t> Putty,  2012. </a:t>
            </a:r>
          </a:p>
          <a:p>
            <a:pPr>
              <a:buNone/>
            </a:pPr>
            <a:r>
              <a:rPr lang="en-US" dirty="0" smtClean="0"/>
              <a:t>[6]  </a:t>
            </a:r>
            <a:r>
              <a:rPr lang="en-US" dirty="0" err="1" smtClean="0"/>
              <a:t>Smakhtin</a:t>
            </a:r>
            <a:r>
              <a:rPr lang="en-US" dirty="0" smtClean="0"/>
              <a:t>, Vladimir. "Environmental flows: a call for hydrology." Hydrological Processes 21.5 (2007): 701-703. [7] Al-</a:t>
            </a:r>
            <a:r>
              <a:rPr lang="en-US" dirty="0" err="1" smtClean="0"/>
              <a:t>Iriani</a:t>
            </a:r>
            <a:r>
              <a:rPr lang="en-US" dirty="0" smtClean="0"/>
              <a:t>, </a:t>
            </a:r>
            <a:r>
              <a:rPr lang="en-US" dirty="0" err="1" smtClean="0"/>
              <a:t>Mahmoud</a:t>
            </a:r>
            <a:r>
              <a:rPr lang="en-US" dirty="0" smtClean="0"/>
              <a:t> A. "Energy–GDP relationship revisited: an example from GCC countries using panel causality." Energy policy 34.17 (2006): 3342-3350. [8] </a:t>
            </a:r>
            <a:r>
              <a:rPr lang="en-US" dirty="0" err="1" smtClean="0"/>
              <a:t>Kochhar</a:t>
            </a:r>
            <a:r>
              <a:rPr lang="en-US" dirty="0" smtClean="0"/>
              <a:t>, </a:t>
            </a:r>
            <a:r>
              <a:rPr lang="en-US" dirty="0" err="1" smtClean="0"/>
              <a:t>Kalpana</a:t>
            </a:r>
            <a:r>
              <a:rPr lang="en-US" dirty="0" smtClean="0"/>
              <a:t>, et al. "India's pattern of development: What happened, what follows?." Journal of Monetary Economics 53.5 (2006): 981-1019.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67B14-D746-4581-ABA1-026722B15D09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Bird’s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1" y="2057403"/>
            <a:ext cx="8915400" cy="4525963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</a:t>
            </a:r>
          </a:p>
          <a:p>
            <a:r>
              <a:rPr lang="en-US" dirty="0" smtClean="0"/>
              <a:t>Case Studies - Study Area</a:t>
            </a:r>
          </a:p>
          <a:p>
            <a:r>
              <a:rPr lang="en-US" dirty="0" smtClean="0"/>
              <a:t>Discussion</a:t>
            </a:r>
          </a:p>
          <a:p>
            <a:r>
              <a:rPr lang="en-US" dirty="0" smtClean="0"/>
              <a:t>Inference</a:t>
            </a:r>
          </a:p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E203F-00C4-4E06-9718-02421AC852D1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Left behind environment in search of development….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0800"/>
            <a:ext cx="4800599" cy="4267200"/>
          </a:xfrm>
        </p:spPr>
        <p:txBody>
          <a:bodyPr>
            <a:normAutofit/>
          </a:bodyPr>
          <a:lstStyle/>
          <a:p>
            <a:r>
              <a:rPr lang="en-US" dirty="0" smtClean="0"/>
              <a:t>Always been a steady increase in declination of healthy environment;</a:t>
            </a:r>
          </a:p>
          <a:p>
            <a:r>
              <a:rPr lang="en-US" dirty="0" smtClean="0"/>
              <a:t>But there is always a way where there is will</a:t>
            </a:r>
          </a:p>
          <a:p>
            <a:r>
              <a:rPr lang="en-US" dirty="0" smtClean="0"/>
              <a:t>EIA and HIA</a:t>
            </a:r>
          </a:p>
          <a:p>
            <a:endParaRPr lang="en-US" dirty="0" smtClean="0"/>
          </a:p>
        </p:txBody>
      </p:sp>
      <p:pic>
        <p:nvPicPr>
          <p:cNvPr id="4098" name="Picture 2" descr="C:\Users\Luyester\Desktop\New folder (2)\ihminen_luonnonvarat_e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981200"/>
            <a:ext cx="5791200" cy="48768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447800"/>
            <a:ext cx="9906000" cy="1066571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sz="2500" b="1" dirty="0" smtClean="0"/>
              <a:t>GDP  </a:t>
            </a:r>
            <a:r>
              <a:rPr lang="el-GR" sz="3600" b="1" dirty="0" smtClean="0"/>
              <a:t>α</a:t>
            </a:r>
            <a:r>
              <a:rPr lang="en-US" sz="2500" b="1" dirty="0" smtClean="0"/>
              <a:t>  Developmental Projects  </a:t>
            </a:r>
            <a:r>
              <a:rPr lang="el-GR" sz="3600" b="1" dirty="0" smtClean="0"/>
              <a:t>α</a:t>
            </a:r>
            <a:r>
              <a:rPr lang="en-US" sz="2500" b="1" dirty="0" smtClean="0"/>
              <a:t>  Environmental Clearances</a:t>
            </a:r>
            <a:r>
              <a:rPr lang="en-US" sz="2800" b="1" dirty="0" smtClean="0"/>
              <a:t> </a:t>
            </a:r>
            <a:endParaRPr lang="el-GR" sz="2800" b="1" dirty="0" smtClean="0"/>
          </a:p>
          <a:p>
            <a:endParaRPr lang="en-US"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6A04-B4EE-4997-8161-362F8A4187CF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8674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 don’t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want to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protect environment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 want to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world </a:t>
            </a:r>
            <a:r>
              <a:rPr lang="en-US" dirty="0" smtClean="0">
                <a:solidFill>
                  <a:srgbClr val="7030A0"/>
                </a:solidFill>
              </a:rPr>
              <a:t>where environment </a:t>
            </a:r>
            <a:r>
              <a:rPr lang="en-US" dirty="0" smtClean="0">
                <a:solidFill>
                  <a:schemeClr val="accent2"/>
                </a:solidFill>
              </a:rPr>
              <a:t>doesn’t need </a:t>
            </a:r>
            <a:r>
              <a:rPr lang="en-US" dirty="0" smtClean="0">
                <a:solidFill>
                  <a:srgbClr val="00B050"/>
                </a:solidFill>
              </a:rPr>
              <a:t>protection 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1" y="0"/>
            <a:ext cx="8915400" cy="990600"/>
          </a:xfrm>
        </p:spPr>
        <p:txBody>
          <a:bodyPr/>
          <a:lstStyle/>
          <a:p>
            <a:r>
              <a:rPr lang="en-US" dirty="0" smtClean="0"/>
              <a:t>Process of Clearance</a:t>
            </a:r>
            <a:endParaRPr lang="en-US" dirty="0"/>
          </a:p>
        </p:txBody>
      </p:sp>
      <p:pic>
        <p:nvPicPr>
          <p:cNvPr id="6" name="Content Placeholder 5" descr="process of clearen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914401"/>
            <a:ext cx="9410700" cy="53340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51B58-6AF6-4F4D-B0CB-1E16BE2D0966}" type="datetime1">
              <a:rPr lang="en-US" smtClean="0"/>
              <a:pPr/>
              <a:t>2/9/2018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172200"/>
            <a:ext cx="2724150" cy="220185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sz="900" dirty="0" smtClean="0"/>
              <a:t>Courtesy: </a:t>
            </a:r>
            <a:r>
              <a:rPr lang="en-US" sz="900" dirty="0" err="1" smtClean="0"/>
              <a:t>MoEF</a:t>
            </a:r>
            <a:r>
              <a:rPr lang="en-US" sz="900" dirty="0" smtClean="0"/>
              <a:t> (2006) 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throw some light on the impacts of developmental projects on environment; and</a:t>
            </a:r>
          </a:p>
          <a:p>
            <a:r>
              <a:rPr lang="en-US" dirty="0" smtClean="0"/>
              <a:t>Case studies of three projects in the Western Ghats of Karnataka.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15E4C-E3F3-4D1F-A3CD-A1F4F6DDE2D5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/>
              <a:t>1. Thermal Power Station at </a:t>
            </a:r>
            <a:r>
              <a:rPr lang="en-US" sz="3200" dirty="0" err="1" smtClean="0"/>
              <a:t>Udupi</a:t>
            </a:r>
            <a:r>
              <a:rPr lang="en-US" sz="3200" dirty="0" smtClean="0"/>
              <a:t>.</a:t>
            </a:r>
          </a:p>
          <a:p>
            <a:pPr>
              <a:buNone/>
            </a:pPr>
            <a:r>
              <a:rPr lang="en-US" sz="3200" dirty="0" smtClean="0"/>
              <a:t>2. </a:t>
            </a:r>
            <a:r>
              <a:rPr lang="en-US" sz="3200" dirty="0" err="1" smtClean="0"/>
              <a:t>Yettinahole</a:t>
            </a:r>
            <a:r>
              <a:rPr lang="en-US" sz="3200" dirty="0" smtClean="0"/>
              <a:t> Project at Hassan.</a:t>
            </a:r>
          </a:p>
          <a:p>
            <a:pPr>
              <a:buNone/>
            </a:pPr>
            <a:r>
              <a:rPr lang="en-US" sz="3200" dirty="0" smtClean="0"/>
              <a:t>3. </a:t>
            </a:r>
            <a:r>
              <a:rPr lang="en-US" sz="3200" dirty="0" err="1" smtClean="0"/>
              <a:t>Gundya</a:t>
            </a:r>
            <a:r>
              <a:rPr lang="en-US" sz="3200" dirty="0" smtClean="0"/>
              <a:t> Hydro power project at Hassan and </a:t>
            </a:r>
            <a:r>
              <a:rPr lang="en-US" sz="3200" dirty="0" err="1" smtClean="0"/>
              <a:t>Dakshina</a:t>
            </a:r>
            <a:r>
              <a:rPr lang="en-US" sz="3200" dirty="0" smtClean="0"/>
              <a:t> Kannada.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1800" y="304801"/>
            <a:ext cx="3962400" cy="620295"/>
          </a:xfrm>
          <a:prstGeom prst="rect">
            <a:avLst/>
          </a:prstGeom>
        </p:spPr>
        <p:txBody>
          <a:bodyPr wrap="square" lIns="80897" tIns="40448" rIns="80897" bIns="40448">
            <a:spAutoFit/>
          </a:bodyPr>
          <a:lstStyle/>
          <a:p>
            <a:pPr marL="485382" indent="-364036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3500" dirty="0" smtClean="0"/>
              <a:t>Case Studies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7605-4DFF-4EBE-A9BA-3A8B2CA7D44D}" type="datetime1">
              <a:rPr lang="en-US" smtClean="0"/>
              <a:pPr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4000"/>
            <a:ext cx="3968767" cy="3925039"/>
          </a:xfrm>
          <a:prstGeom prst="rect">
            <a:avLst/>
          </a:prstGeom>
        </p:spPr>
      </p:pic>
      <p:grpSp>
        <p:nvGrpSpPr>
          <p:cNvPr id="3" name="Group 16"/>
          <p:cNvGrpSpPr/>
          <p:nvPr/>
        </p:nvGrpSpPr>
        <p:grpSpPr>
          <a:xfrm>
            <a:off x="0" y="0"/>
            <a:ext cx="9906000" cy="6858000"/>
            <a:chOff x="0" y="0"/>
            <a:chExt cx="12192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2354" y="3352800"/>
              <a:ext cx="3199645" cy="32541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2354" y="0"/>
              <a:ext cx="3199645" cy="2971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86" y="1447800"/>
              <a:ext cx="3188677" cy="4038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43754"/>
              <a:ext cx="2328831" cy="18422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64369" y="5410200"/>
              <a:ext cx="3662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1. Thermal Power Station at Nandikuru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8573" y="2895600"/>
              <a:ext cx="31234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2. Yettina Hole Catchment</a:t>
              </a:r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21607" y="6519446"/>
              <a:ext cx="2770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3. </a:t>
              </a:r>
              <a:r>
                <a:rPr lang="en-US" dirty="0" err="1" smtClean="0"/>
                <a:t>Gundya</a:t>
              </a:r>
              <a:r>
                <a:rPr lang="en-US" dirty="0" smtClean="0"/>
                <a:t> Catchment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50831" y="5486400"/>
              <a:ext cx="165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Karnataka</a:t>
              </a:r>
              <a:endParaRPr lang="en-GB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6607037"/>
            <a:ext cx="2698657" cy="250963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sz="1100" dirty="0" smtClean="0"/>
              <a:t>Source: [1], [2] and [3]</a:t>
            </a:r>
            <a:endParaRPr lang="en-GB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2993651" y="134470"/>
            <a:ext cx="1879226" cy="4664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en-GB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6200000" flipH="1">
            <a:off x="-76200" y="2438399"/>
            <a:ext cx="1752603" cy="68580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09600" y="1524000"/>
            <a:ext cx="2209800" cy="76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3661072" cy="95474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Thermal Power Plant (TPP) - </a:t>
            </a:r>
            <a:r>
              <a:rPr lang="en-US" sz="3200" b="1" dirty="0" err="1" smtClean="0"/>
              <a:t>Nandikuru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Udupi</a:t>
            </a:r>
            <a:endParaRPr lang="en-GB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1087" y="1219200"/>
            <a:ext cx="5014913" cy="48736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 the other side of a mirror…..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Unscientific effluent management: both liquid and fly ash;</a:t>
            </a:r>
          </a:p>
          <a:p>
            <a:r>
              <a:rPr lang="en-US" sz="2000" dirty="0" smtClean="0"/>
              <a:t>Stress on ground water;</a:t>
            </a:r>
          </a:p>
          <a:p>
            <a:r>
              <a:rPr lang="en-US" sz="2000" dirty="0" smtClean="0"/>
              <a:t>Phonological </a:t>
            </a:r>
            <a:r>
              <a:rPr lang="en-US" sz="2000" dirty="0" smtClean="0"/>
              <a:t>changes in plants; crop yield variations;</a:t>
            </a:r>
          </a:p>
          <a:p>
            <a:r>
              <a:rPr lang="en-US" sz="2000" dirty="0" smtClean="0"/>
              <a:t>Socioeconomic imbalance due to decreased cash crop yield</a:t>
            </a:r>
          </a:p>
          <a:p>
            <a:r>
              <a:rPr lang="en-US" sz="2000" dirty="0" smtClean="0"/>
              <a:t>Salinity intrusion into groundwater.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33400" y="1828801"/>
            <a:ext cx="3619499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coal based - Thermal Power Plant (TPP) - capacity 1000 MW - </a:t>
            </a:r>
            <a:r>
              <a:rPr lang="en-US" sz="2000" dirty="0" err="1" smtClean="0"/>
              <a:t>Nandikur</a:t>
            </a:r>
            <a:r>
              <a:rPr lang="en-US" sz="2000" dirty="0" smtClean="0"/>
              <a:t> village -1996 -NPCL;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Another TPP - Capacity 1200 MW - 2003 - same region.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Coal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Started Functioning - 2010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4572000" cy="596900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 </a:t>
            </a:r>
            <a:r>
              <a:rPr lang="en-US" sz="2900" dirty="0" err="1" smtClean="0"/>
              <a:t>Yettinahole</a:t>
            </a:r>
            <a:r>
              <a:rPr lang="en-US" sz="2900" dirty="0" smtClean="0"/>
              <a:t> Water Supply Diversion Project - Hassan</a:t>
            </a:r>
            <a:endParaRPr lang="en-GB" sz="29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3000" y="914400"/>
            <a:ext cx="4686303" cy="4724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3300" dirty="0" smtClean="0"/>
              <a:t>On the other hand</a:t>
            </a:r>
          </a:p>
          <a:p>
            <a:r>
              <a:rPr lang="en-US" sz="2000" dirty="0" smtClean="0"/>
              <a:t>107.27 Hectares of forest gone </a:t>
            </a:r>
            <a:r>
              <a:rPr lang="en-US" sz="900" dirty="0" smtClean="0"/>
              <a:t>(T.V.R. DPR Vol.2)</a:t>
            </a:r>
            <a:endParaRPr lang="en-US" sz="2000" dirty="0" smtClean="0"/>
          </a:p>
          <a:p>
            <a:r>
              <a:rPr lang="en-US" sz="2000" dirty="0" smtClean="0"/>
              <a:t>Loss of endemic and endangered species</a:t>
            </a:r>
          </a:p>
          <a:p>
            <a:r>
              <a:rPr lang="en-GB" sz="2000" dirty="0" smtClean="0"/>
              <a:t>Increasing man animal conflicts</a:t>
            </a:r>
          </a:p>
          <a:p>
            <a:r>
              <a:rPr lang="en-US" sz="2000" dirty="0" smtClean="0"/>
              <a:t>Extremely damages the downstream ecology</a:t>
            </a:r>
          </a:p>
          <a:p>
            <a:pPr lvl="0"/>
            <a:r>
              <a:rPr lang="en-US" sz="1900" dirty="0" smtClean="0">
                <a:solidFill>
                  <a:prstClr val="black"/>
                </a:solidFill>
              </a:rPr>
              <a:t>Alteration of hydrological regime</a:t>
            </a:r>
          </a:p>
          <a:p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28600" y="1143000"/>
            <a:ext cx="4572000" cy="3886200"/>
          </a:xfrm>
        </p:spPr>
        <p:txBody>
          <a:bodyPr>
            <a:normAutofit/>
          </a:bodyPr>
          <a:lstStyle/>
          <a:p>
            <a:r>
              <a:rPr lang="kn-IN" sz="2000" dirty="0">
                <a:latin typeface="BRH Kasturi" panose="02000000000000000000" pitchFamily="2" charset="0"/>
              </a:rPr>
              <a:t>ನೋಟವೊಂದು ರೂಪ ಹಲವು</a:t>
            </a:r>
            <a:endParaRPr lang="kn-IN" sz="2000" b="1" dirty="0">
              <a:latin typeface="BRH Kasturi" panose="02000000000000000000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Proposal floated by </a:t>
            </a:r>
            <a:r>
              <a:rPr lang="en-US" sz="2000" dirty="0" err="1" smtClean="0"/>
              <a:t>G.S.Paramashivayya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err="1" smtClean="0"/>
              <a:t>Yettinahole</a:t>
            </a:r>
            <a:r>
              <a:rPr lang="en-US" sz="2000" dirty="0" smtClean="0"/>
              <a:t> dam site - </a:t>
            </a:r>
            <a:r>
              <a:rPr lang="en-US" sz="2000" dirty="0" err="1" smtClean="0"/>
              <a:t>Sakleshpura</a:t>
            </a:r>
            <a:r>
              <a:rPr lang="en-US" sz="2000" dirty="0" smtClean="0"/>
              <a:t> - Total catchment area 179.68 km2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Aim - Providing drinking water - </a:t>
            </a:r>
            <a:r>
              <a:rPr lang="en-US" sz="2000" dirty="0" err="1" smtClean="0"/>
              <a:t>Kolar</a:t>
            </a:r>
            <a:r>
              <a:rPr lang="en-US" sz="2000" dirty="0" smtClean="0"/>
              <a:t>, </a:t>
            </a:r>
            <a:r>
              <a:rPr lang="en-US" sz="2000" dirty="0" err="1" smtClean="0"/>
              <a:t>Chikkaballapur</a:t>
            </a:r>
            <a:r>
              <a:rPr lang="en-US" sz="2000" dirty="0" smtClean="0"/>
              <a:t>, </a:t>
            </a:r>
            <a:r>
              <a:rPr lang="en-US" sz="2000" dirty="0" err="1" smtClean="0"/>
              <a:t>Hasan</a:t>
            </a:r>
            <a:r>
              <a:rPr lang="en-US" sz="2000" dirty="0" smtClean="0"/>
              <a:t>, </a:t>
            </a:r>
            <a:r>
              <a:rPr lang="en-US" sz="2000" dirty="0" err="1" smtClean="0"/>
              <a:t>Tumkur</a:t>
            </a:r>
            <a:r>
              <a:rPr lang="en-US" sz="2000" dirty="0" smtClean="0"/>
              <a:t>, Bangalore Rural and </a:t>
            </a:r>
            <a:r>
              <a:rPr lang="en-US" sz="2000" dirty="0" err="1" smtClean="0"/>
              <a:t>Ramanagar</a:t>
            </a:r>
            <a:r>
              <a:rPr lang="en-US" sz="2000" dirty="0" smtClean="0"/>
              <a:t> districts by lifting 24 TMC from </a:t>
            </a:r>
            <a:r>
              <a:rPr lang="en-US" sz="2000" dirty="0" err="1" smtClean="0"/>
              <a:t>Yetttinahole</a:t>
            </a:r>
            <a:r>
              <a:rPr lang="en-US" sz="2000" dirty="0" smtClean="0"/>
              <a:t> catchment.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Where is 24TMC ? </a:t>
            </a:r>
            <a:r>
              <a:rPr lang="en-US" sz="900" dirty="0" smtClean="0"/>
              <a:t>(T.V.R DPR)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Availability of water - 9.55 TMC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9.55 TMC   ̶   8.68 TMC  =  0.87 TMC</a:t>
            </a:r>
          </a:p>
          <a:p>
            <a:endParaRPr lang="en-US" sz="2000" dirty="0" smtClean="0"/>
          </a:p>
          <a:p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59299" y="4495801"/>
            <a:ext cx="1238250" cy="3279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pPr algn="ctr"/>
            <a:r>
              <a:rPr lang="en-US" b="1" dirty="0" smtClean="0"/>
              <a:t>8.68 TMC</a:t>
            </a:r>
            <a:endParaRPr lang="en-US" b="1" dirty="0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 rot="16200000" flipH="1">
            <a:off x="5362925" y="4639207"/>
            <a:ext cx="415224" cy="784226"/>
          </a:xfrm>
          <a:prstGeom prst="line">
            <a:avLst/>
          </a:prstGeom>
          <a:ln w="38100" cmpd="thickThin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3599" y="5238931"/>
            <a:ext cx="1485900" cy="3279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b="1" dirty="0" smtClean="0"/>
              <a:t>5.84 TMC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5257800"/>
            <a:ext cx="1568450" cy="3279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b="1" dirty="0" smtClean="0"/>
              <a:t>2.84 TMC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04949" y="5562603"/>
            <a:ext cx="4292600" cy="1066571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smtClean="0"/>
              <a:t>Demand for crop water requirement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Domestic water requirement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Livestock water requirement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Evaporation losses etc.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4999" y="5562600"/>
            <a:ext cx="3549650" cy="327907"/>
          </a:xfrm>
          <a:prstGeom prst="rect">
            <a:avLst/>
          </a:prstGeom>
          <a:noFill/>
        </p:spPr>
        <p:txBody>
          <a:bodyPr wrap="square" lIns="80897" tIns="40448" rIns="80897" bIns="40448" rtlCol="0">
            <a:spAutoFit/>
          </a:bodyPr>
          <a:lstStyle/>
          <a:p>
            <a:r>
              <a:rPr lang="en-US" b="1" dirty="0" smtClean="0"/>
              <a:t>Environmental flow</a:t>
            </a:r>
            <a:endParaRPr lang="en-US" b="1" dirty="0"/>
          </a:p>
        </p:txBody>
      </p:sp>
      <p:cxnSp>
        <p:nvCxnSpPr>
          <p:cNvPr id="12" name="Straight Connector 11"/>
          <p:cNvCxnSpPr>
            <a:endCxn id="6" idx="2"/>
          </p:cNvCxnSpPr>
          <p:nvPr/>
        </p:nvCxnSpPr>
        <p:spPr>
          <a:xfrm flipV="1">
            <a:off x="4311650" y="4823708"/>
            <a:ext cx="866774" cy="434096"/>
          </a:xfrm>
          <a:prstGeom prst="line">
            <a:avLst/>
          </a:prstGeom>
          <a:ln w="38100" cmpd="thickThin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Words>1166</Words>
  <Application>Microsoft Office PowerPoint</Application>
  <PresentationFormat>A4 Paper (210x297 mm)</PresentationFormat>
  <Paragraphs>149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BRH Kasturi</vt:lpstr>
      <vt:lpstr>Calibri</vt:lpstr>
      <vt:lpstr>Mangal</vt:lpstr>
      <vt:lpstr>Times New Roman</vt:lpstr>
      <vt:lpstr>Tunga</vt:lpstr>
      <vt:lpstr>Office Theme</vt:lpstr>
      <vt:lpstr>IMPACT OF DEVELOPMENTAL PROJECTS ON ENVIRONMENT</vt:lpstr>
      <vt:lpstr>Bird’s View</vt:lpstr>
      <vt:lpstr>Left behind environment in search of development….</vt:lpstr>
      <vt:lpstr>Process of Clearance</vt:lpstr>
      <vt:lpstr>OBJECTIVE</vt:lpstr>
      <vt:lpstr>PowerPoint Presentation</vt:lpstr>
      <vt:lpstr>PowerPoint Presentation</vt:lpstr>
      <vt:lpstr>Thermal Power Plant (TPP) - Nandikuru, Udupi</vt:lpstr>
      <vt:lpstr> Yettinahole Water Supply Diversion Project - Hassan</vt:lpstr>
      <vt:lpstr>PowerPoint Presentation</vt:lpstr>
      <vt:lpstr>Gundya Hydel Power Project</vt:lpstr>
      <vt:lpstr>DISSCUSSIONS</vt:lpstr>
      <vt:lpstr>Whack on Environment</vt:lpstr>
      <vt:lpstr>PowerPoint Presentation</vt:lpstr>
      <vt:lpstr>PowerPoint Presentation</vt:lpstr>
      <vt:lpstr>PowerPoint Presentation</vt:lpstr>
      <vt:lpstr>Inferences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DEVELOPMENTAL PROJECTS ON ENVIRONMENT</dc:title>
  <dc:creator>Luyester</dc:creator>
  <cp:lastModifiedBy>Luyester</cp:lastModifiedBy>
  <cp:revision>153</cp:revision>
  <dcterms:created xsi:type="dcterms:W3CDTF">2017-04-20T14:16:32Z</dcterms:created>
  <dcterms:modified xsi:type="dcterms:W3CDTF">2018-02-09T11:17:09Z</dcterms:modified>
</cp:coreProperties>
</file>